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8" r:id="rId4"/>
    <p:sldId id="259" r:id="rId5"/>
    <p:sldId id="273" r:id="rId6"/>
    <p:sldId id="301" r:id="rId7"/>
    <p:sldId id="260" r:id="rId8"/>
    <p:sldId id="302" r:id="rId9"/>
    <p:sldId id="262" r:id="rId10"/>
    <p:sldId id="274" r:id="rId11"/>
    <p:sldId id="275" r:id="rId12"/>
    <p:sldId id="303" r:id="rId13"/>
    <p:sldId id="304" r:id="rId14"/>
    <p:sldId id="305" r:id="rId15"/>
    <p:sldId id="306" r:id="rId16"/>
    <p:sldId id="311" r:id="rId17"/>
    <p:sldId id="312" r:id="rId18"/>
    <p:sldId id="263" r:id="rId19"/>
    <p:sldId id="264" r:id="rId20"/>
    <p:sldId id="265" r:id="rId21"/>
    <p:sldId id="266" r:id="rId22"/>
    <p:sldId id="285" r:id="rId23"/>
    <p:sldId id="267" r:id="rId24"/>
    <p:sldId id="268" r:id="rId25"/>
    <p:sldId id="269" r:id="rId26"/>
    <p:sldId id="271" r:id="rId27"/>
    <p:sldId id="277" r:id="rId28"/>
    <p:sldId id="278" r:id="rId29"/>
    <p:sldId id="279" r:id="rId30"/>
    <p:sldId id="280" r:id="rId31"/>
    <p:sldId id="281" r:id="rId32"/>
    <p:sldId id="283" r:id="rId33"/>
    <p:sldId id="293" r:id="rId34"/>
    <p:sldId id="284" r:id="rId35"/>
    <p:sldId id="286" r:id="rId36"/>
    <p:sldId id="287" r:id="rId37"/>
    <p:sldId id="290" r:id="rId38"/>
    <p:sldId id="291" r:id="rId39"/>
    <p:sldId id="292" r:id="rId40"/>
    <p:sldId id="282" r:id="rId41"/>
    <p:sldId id="295" r:id="rId42"/>
    <p:sldId id="294" r:id="rId43"/>
    <p:sldId id="313" r:id="rId44"/>
    <p:sldId id="314" r:id="rId45"/>
    <p:sldId id="315" r:id="rId46"/>
    <p:sldId id="316" r:id="rId47"/>
    <p:sldId id="317" r:id="rId48"/>
    <p:sldId id="318" r:id="rId49"/>
    <p:sldId id="319" r:id="rId50"/>
    <p:sldId id="307" r:id="rId51"/>
    <p:sldId id="298" r:id="rId52"/>
    <p:sldId id="297" r:id="rId53"/>
    <p:sldId id="308" r:id="rId54"/>
    <p:sldId id="309" r:id="rId55"/>
    <p:sldId id="321" r:id="rId56"/>
    <p:sldId id="310" r:id="rId57"/>
    <p:sldId id="270" r:id="rId58"/>
    <p:sldId id="320" r:id="rId59"/>
    <p:sldId id="296" r:id="rId60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FFFF"/>
    <a:srgbClr val="009900"/>
    <a:srgbClr val="00FF00"/>
    <a:srgbClr val="00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9118" autoAdjust="0"/>
    <p:restoredTop sz="89587" autoAdjust="0"/>
  </p:normalViewPr>
  <p:slideViewPr>
    <p:cSldViewPr snapToGrid="0">
      <p:cViewPr varScale="1">
        <p:scale>
          <a:sx n="52" d="100"/>
          <a:sy n="52" d="100"/>
        </p:scale>
        <p:origin x="-197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image" Target="../media/image10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BAEBC-9127-408C-8603-638DCEEA4216}" type="datetimeFigureOut">
              <a:rPr lang="ru-RU"/>
              <a:pPr>
                <a:defRPr/>
              </a:pPr>
              <a:t>17.11.2015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C7DD5-2A75-4965-A85B-10B7E5262A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954DD-F68C-4A19-9203-038D321FBAD7}" type="datetimeFigureOut">
              <a:rPr lang="ru-RU"/>
              <a:pPr>
                <a:defRPr/>
              </a:pPr>
              <a:t>17.11.2015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34AB8-9998-41A8-929A-61D67333D0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7C6DE-2ABE-4361-AE6B-F26F6C29C4F2}" type="datetimeFigureOut">
              <a:rPr lang="ru-RU"/>
              <a:pPr>
                <a:defRPr/>
              </a:pPr>
              <a:t>17.11.2015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DFE63-2AB9-48B4-967A-8CA9116E9A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68245-9AB8-4708-BD31-E9A9C99720BA}" type="datetimeFigureOut">
              <a:rPr lang="ru-RU"/>
              <a:pPr>
                <a:defRPr/>
              </a:pPr>
              <a:t>17.11.2015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AAB0E-6447-4ACC-9D12-FCE790C5EF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AE053-20A6-4935-9151-AB6136A812CC}" type="datetimeFigureOut">
              <a:rPr lang="ru-RU"/>
              <a:pPr>
                <a:defRPr/>
              </a:pPr>
              <a:t>17.11.2015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17FDB-1EB7-4D8F-A097-0FAA89BF20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7F98D-8890-4621-958D-5FEBD82C6009}" type="datetimeFigureOut">
              <a:rPr lang="ru-RU"/>
              <a:pPr>
                <a:defRPr/>
              </a:pPr>
              <a:t>17.11.2015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BA9BA-CDD8-4E7F-94EA-4556E99D69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50673-F04E-489A-9F6B-A272611A2F05}" type="datetimeFigureOut">
              <a:rPr lang="ru-RU"/>
              <a:pPr>
                <a:defRPr/>
              </a:pPr>
              <a:t>17.11.2015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BB066-2B4F-4034-ABF3-D057051A1D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50079-860A-433D-A2CB-87221D3F34AF}" type="datetimeFigureOut">
              <a:rPr lang="ru-RU"/>
              <a:pPr>
                <a:defRPr/>
              </a:pPr>
              <a:t>17.11.2015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B4B68-190E-4934-89CB-7BBDC798C9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A285F-47FC-4400-99E0-A87CC10035A5}" type="datetimeFigureOut">
              <a:rPr lang="ru-RU"/>
              <a:pPr>
                <a:defRPr/>
              </a:pPr>
              <a:t>17.11.2015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02064-A37E-4D97-9DB8-770A128A07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0E022-1310-4476-AEAB-D1205779BB54}" type="datetimeFigureOut">
              <a:rPr lang="ru-RU"/>
              <a:pPr>
                <a:defRPr/>
              </a:pPr>
              <a:t>17.11.2015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155EE-9B4D-4DD9-8851-E24827D12D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E6990C-7A39-4C5D-8FD1-58053ED15866}" type="datetimeFigureOut">
              <a:rPr lang="ru-RU"/>
              <a:pPr>
                <a:defRPr/>
              </a:pPr>
              <a:t>17.11.2015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E0179-33F1-450A-976D-4D34EB5923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BEF4B2C-DEEA-4650-A0C6-C0FAD47B7C59}" type="datetimeFigureOut">
              <a:rPr lang="ru-RU"/>
              <a:pPr>
                <a:defRPr/>
              </a:pPr>
              <a:t>17.11.2015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2DCC18C-AA1D-476C-9EB8-A244C90AD7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split orient="vert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11" Type="http://schemas.openxmlformats.org/officeDocument/2006/relationships/image" Target="../media/image95.jpeg"/><Relationship Id="rId5" Type="http://schemas.openxmlformats.org/officeDocument/2006/relationships/image" Target="../media/image89.jpeg"/><Relationship Id="rId10" Type="http://schemas.openxmlformats.org/officeDocument/2006/relationships/image" Target="../media/image94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55;&#1086;&#1083;&#1100;&#1079;&#1086;&#1074;&#1072;&#1090;&#1077;&#1083;&#1100;\Desktop\19%20&#1085;&#1086;&#1103;&#1073;&#1088;&#1103;\&#1088;&#1086;&#1076;&#1080;&#1090;&#1077;&#1083;&#1080;%20&#1076;&#1077;&#1090;&#1103;&#1084;%20&#1087;&#1088;&#1077;&#1079;&#1077;&#1085;&#1090;&#1072;&#1094;&#1080;&#1103;\WP_20150423_036.mp4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55;&#1086;&#1083;&#1100;&#1079;&#1086;&#1074;&#1072;&#1090;&#1077;&#1083;&#1100;\Desktop\19%20&#1085;&#1086;&#1103;&#1073;&#1088;&#1103;\&#1088;&#1086;&#1076;&#1080;&#1090;&#1077;&#1083;&#1080;%20&#1076;&#1077;&#1090;&#1103;&#1084;%20&#1087;&#1088;&#1077;&#1079;&#1077;&#1085;&#1090;&#1072;&#1094;&#1080;&#1103;\WP_20150424_001.mp4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473700"/>
            <a:ext cx="9144000" cy="9652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МДОУ  №94 компенсирующего вида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Ухта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927100"/>
            <a:ext cx="6400800" cy="472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077243" y="684053"/>
            <a:ext cx="6037511" cy="1465715"/>
          </a:xfrm>
          <a:prstGeom prst="rect">
            <a:avLst/>
          </a:prstGeom>
          <a:noFill/>
        </p:spPr>
        <p:txBody>
          <a:bodyPr>
            <a:prstTxWarp prst="textDeflateBottom">
              <a:avLst>
                <a:gd name="adj" fmla="val 32482"/>
              </a:avLst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952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6">
                      <a:lumMod val="75000"/>
                      <a:alpha val="40000"/>
                    </a:schemeClr>
                  </a:glow>
                </a:effectLst>
                <a:latin typeface="+mn-lt"/>
                <a:cs typeface="+mn-cs"/>
              </a:rPr>
              <a:t>Приглашает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88963"/>
            <a:ext cx="10515600" cy="4351337"/>
          </a:xfrm>
        </p:spPr>
        <p:txBody>
          <a:bodyPr rtlCol="0">
            <a:normAutofit fontScale="85000" lnSpcReduction="20000"/>
          </a:bodyPr>
          <a:lstStyle/>
          <a:p>
            <a:pPr marL="0" indent="0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педагогов: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семьи и установить тесные доверительные взаимоотношения с ее членами с целью согласования воспитательных и образовательных воздействий на ребенка; разработать план мероприятий по педагогическому просвещению семьи (семинары-практикумы, групповые и индивидуальные консультации); реализовать разработанный план в образовательной практике младшей группы; вовлечь родителей в образовательный процесс на основе выявления положительных сторон семьи, активизировать ее творческий потенциал и педагогическую компетенцию через поиск и внедрение наиболее эффективных форм работы; обеспечить родителей специальной литературой, дидактическими играми и пособиями для занятий с детьми в домашних условиях.</a:t>
            </a:r>
            <a:endParaRPr lang="ru-RU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ъект 2"/>
          <p:cNvSpPr>
            <a:spLocks noGrp="1"/>
          </p:cNvSpPr>
          <p:nvPr>
            <p:ph idx="1"/>
          </p:nvPr>
        </p:nvSpPr>
        <p:spPr>
          <a:xfrm>
            <a:off x="773113" y="992188"/>
            <a:ext cx="10515600" cy="4879975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Font typeface="Arial" charset="0"/>
              <a:buNone/>
            </a:pPr>
            <a:r>
              <a:rPr lang="ru-RU" sz="32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 родителей: </a:t>
            </a: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преодолеть барьер недоверия к ДОУ; познакомить родителей с ФГОС, с образовательными задачами для детей младшей группы; вовлечение родителей в воспитательно-образовательный процесс, достижение единства требований к ребенку; повышение родительской компетентности в вопросах воспитания и обучения детей; создание эмоционального контакта между родителями и детьми; способствовать укреплению семейных отношений.</a:t>
            </a:r>
            <a:endParaRPr lang="ru-RU" sz="2400" b="1" u="sng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Font typeface="Arial" charset="0"/>
              <a:buNone/>
            </a:pPr>
            <a:endParaRPr lang="ru-RU" sz="2400" smtClean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95375"/>
            <a:ext cx="10515600" cy="109378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Формы проведения итогового мероприятия:</a:t>
            </a:r>
            <a:endParaRPr lang="ru-RU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78" name="Объект 2"/>
          <p:cNvSpPr>
            <a:spLocks noGrp="1"/>
          </p:cNvSpPr>
          <p:nvPr>
            <p:ph idx="1"/>
          </p:nvPr>
        </p:nvSpPr>
        <p:spPr>
          <a:xfrm>
            <a:off x="838200" y="2924175"/>
            <a:ext cx="10515600" cy="3252788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sz="3600" b="1" smtClean="0">
                <a:latin typeface="Times New Roman" pitchFamily="18" charset="0"/>
                <a:cs typeface="Times New Roman" pitchFamily="18" charset="0"/>
              </a:rPr>
              <a:t>* Фотовыставка «Всегда вместе»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3600" b="1" smtClean="0">
                <a:latin typeface="Times New Roman" pitchFamily="18" charset="0"/>
                <a:cs typeface="Times New Roman" pitchFamily="18" charset="0"/>
              </a:rPr>
              <a:t>* Развлечение «Игровой калейдоскоп»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5888"/>
            <a:ext cx="10515600" cy="9398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 проекта :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55688"/>
            <a:ext cx="10515600" cy="5357812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ru-RU" dirty="0" smtClean="0"/>
              <a:t>* </a:t>
            </a:r>
            <a:r>
              <a:rPr lang="ru-RU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детей: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поделки из пластилина, аппликации, рисунки;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педагогов: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систематизация материала по теме (конспекты семинара- практикума, групповых и индивидуальных консультаций, конспекты НОД, проводимых родителями, анкеты для родителей, план- конспект итогового мероприятия); видеофрагменты занятий- игр с детьми; запись интервью с родителями; фото с игровых занятий, проводимых родителями.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родителей: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конспекты игровых занятий для детей, видео презентации занятий с детьми, фотоотчет о проведенном занятии;</a:t>
            </a:r>
          </a:p>
          <a:p>
            <a:pPr eaLnBrk="1" hangingPunct="1">
              <a:defRPr/>
            </a:pPr>
            <a:endParaRPr lang="ru-RU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98463"/>
            <a:ext cx="10515600" cy="155892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Возможные риски :</a:t>
            </a:r>
            <a:endParaRPr lang="ru-RU" sz="4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26" name="Объект 2"/>
          <p:cNvSpPr>
            <a:spLocks noGrp="1"/>
          </p:cNvSpPr>
          <p:nvPr>
            <p:ph idx="1"/>
          </p:nvPr>
        </p:nvSpPr>
        <p:spPr>
          <a:xfrm>
            <a:off x="515938" y="2524125"/>
            <a:ext cx="10842625" cy="3914775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Занятость родителей на работе; боязнь родителей не справиться с группой детей; нет достаточных знаний  по проведению занятий с детьми, незнание возрастных и индивидуальных особенностей детей, нехватка материала для игр по лексическим темам;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результаты: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22475"/>
            <a:ext cx="10515600" cy="4154488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ru-RU" sz="32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детей: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 и активизирован словарь по лексическим темам, развита общая и мелкая моторика, пополнен глагольный словарь, развита связная речь;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Закреплены навыки использования нетрадиционных материалов в аппликации, в лепке, рисовании;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*Укреплены отношения между родителями и детьми;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 flipV="1">
            <a:off x="838200" y="-385763"/>
            <a:ext cx="10515600" cy="282575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17538"/>
            <a:ext cx="10515600" cy="5559425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ru-RU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педагогов: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подготовлены видеозаписи фрагментов занятий- игр с детьми для родителей, картотека игр и игровых упражнений в домашних условиях;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*У детей сформированы связная и диалогическая речь, совершенствованы грамматические формы речи;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*Разработаны и систематизированы конспекты непосредственно образовательной деятельности с детьми; совместной деятельности педагогов, родителей и детей;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*Осуществлен подбор методических пособий, литературы по теме, оформлен необходимый иллюстративный материал для активного взаимодействия с родителями;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Обновлена картотека дидактических и малоподвижных игр по лексическим темам.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10225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родителей: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повышена педагогическая компетентность, получены знания об индивидуальных и возрастных особенностях детей раннего и младшего дошкольного возраста;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*родители ознакомлены с ФГОС, с образовательными задачами младшей группы;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*вовлечены все родители в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образовательный процесс, достигнуто единство требований к ребенку в детском саду и дома.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32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b="1" u="sng" spc="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проекта:</a:t>
            </a:r>
            <a:endParaRPr lang="ru-RU" sz="8800" b="1" spc="3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84275"/>
            <a:ext cx="10515600" cy="4992688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200000"/>
              </a:lnSpc>
              <a:spcAft>
                <a:spcPts val="0"/>
              </a:spcAft>
              <a:buSzPct val="110000"/>
              <a:buFont typeface="Wingdings" panose="05000000000000000000" pitchFamily="2" charset="2"/>
              <a:buChar char="v"/>
              <a:defRPr/>
            </a:pPr>
            <a:r>
              <a:rPr lang="ru-RU" dirty="0"/>
              <a:t>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</a:t>
            </a:r>
          </a:p>
          <a:p>
            <a:pPr eaLnBrk="1" fontAlgn="auto" hangingPunct="1">
              <a:lnSpc>
                <a:spcPct val="200000"/>
              </a:lnSpc>
              <a:spcAft>
                <a:spcPts val="0"/>
              </a:spcAft>
              <a:buSzPct val="110000"/>
              <a:buFont typeface="Wingdings" panose="05000000000000000000" pitchFamily="2" charset="2"/>
              <a:buChar char="v"/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</a:t>
            </a:r>
          </a:p>
          <a:p>
            <a:pPr eaLnBrk="1" fontAlgn="auto" hangingPunct="1">
              <a:lnSpc>
                <a:spcPct val="200000"/>
              </a:lnSpc>
              <a:spcAft>
                <a:spcPts val="0"/>
              </a:spcAft>
              <a:buSzPct val="110000"/>
              <a:buFont typeface="Wingdings" panose="05000000000000000000" pitchFamily="2" charset="2"/>
              <a:buChar char="v"/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Завершающий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b="1" spc="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 детей:</a:t>
            </a:r>
            <a:endParaRPr lang="ru-RU" sz="3600" b="1" spc="3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4088" y="1323975"/>
            <a:ext cx="10515600" cy="4351338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sz="2200" b="1" kern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*Дети участвуют в беседе о своей семье. Рассматривают иллюстрации, видео презентации о том,  как взрослые играют с детьми. Рассказывают как дома с ними занимаются родители. Учатся отвечать на вопросы полным предложением. Высказывают желание чтобы мама и папа участвовали в игровой деятельности в группе.</a:t>
            </a:r>
          </a:p>
          <a:p>
            <a:pPr marL="0" indent="0" eaLnBrk="1" fontAlgn="auto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sz="2200" b="1" kern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*Участвуют в совместной непосредственно образовательной деятельности, игровой деятельности. Помогают организовать выставку своих работ. Принимают активное участие в подготовке атрибутов к непосредственно образовательной деятельности.</a:t>
            </a:r>
          </a:p>
          <a:p>
            <a:pPr marL="0" indent="0" eaLnBrk="1" fontAlgn="auto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sz="2200" b="1" kern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2200" b="1" kern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Участвуют в досуге «Игровой калейдоскоп», фотовыставке «Всегда вместе»</a:t>
            </a:r>
            <a:endParaRPr lang="ru-RU" sz="2200" b="1" kern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422783" y="712226"/>
            <a:ext cx="3412901" cy="28977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94165" y="805597"/>
            <a:ext cx="3373284" cy="29035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39" name="Прямоугольник 3"/>
          <p:cNvSpPr>
            <a:spLocks noChangeArrowheads="1"/>
          </p:cNvSpPr>
          <p:nvPr/>
        </p:nvSpPr>
        <p:spPr bwMode="auto">
          <a:xfrm>
            <a:off x="3703638" y="180975"/>
            <a:ext cx="5108575" cy="667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ДОУ группа Теремок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Он не низок не высок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Здесь мы с детками живем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Развиваемся, растем.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ru-RU" sz="28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ru-RU" sz="28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ru-RU" sz="28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ru-RU" sz="28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 чтоб было веселей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Приглашаем мы гостей.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Рады видеть всех у нас.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МАМЫ,ПАПЫ! 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ДОБРЫЙ ЧАС!</a:t>
            </a:r>
          </a:p>
        </p:txBody>
      </p:sp>
      <p:pic>
        <p:nvPicPr>
          <p:cNvPr id="14340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21275" y="2511425"/>
            <a:ext cx="2273300" cy="168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375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spc="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 педагогов:</a:t>
            </a:r>
            <a:endParaRPr lang="ru-RU" sz="7200" b="1" spc="3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0" name="Объект 2"/>
          <p:cNvSpPr>
            <a:spLocks noGrp="1"/>
          </p:cNvSpPr>
          <p:nvPr>
            <p:ph idx="1"/>
          </p:nvPr>
        </p:nvSpPr>
        <p:spPr>
          <a:xfrm>
            <a:off x="231775" y="979488"/>
            <a:ext cx="11720513" cy="4841875"/>
          </a:xfrm>
        </p:spPr>
        <p:txBody>
          <a:bodyPr/>
          <a:lstStyle/>
          <a:p>
            <a:pPr marL="0" indent="0" eaLnBrk="1" hangingPunct="1">
              <a:spcBef>
                <a:spcPts val="1400"/>
              </a:spcBef>
              <a:buFont typeface="Arial" charset="0"/>
              <a:buNone/>
            </a:pPr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ru-RU" sz="2200" b="1" smtClean="0">
                <a:latin typeface="Times New Roman" pitchFamily="18" charset="0"/>
                <a:cs typeface="Times New Roman" pitchFamily="18" charset="0"/>
              </a:rPr>
              <a:t>Педагоги формулируют проблему, вводят детей в игровую ситуацию по реализации проекта. По предложенной мотивации- озвучивают цель, задачи. Разрабатывают план достижения  цели. Подбирают информацию по теме, методическую литературу. Планируют семинары-практикумы, групповые и индивидуальные консультации. По окончании проекта ждут сформированные знания, умения у родителей о возрастных и индивидуальных особенностях детей младшего возраста; повышения родительской компетентности в вопросах воспитания и обучения детей, эмоционального контакта между родителями и детьми; способствуют укреплению семейных отношений.</a:t>
            </a:r>
          </a:p>
          <a:p>
            <a:pPr marL="0" indent="0" eaLnBrk="1" hangingPunct="1">
              <a:spcBef>
                <a:spcPts val="1400"/>
              </a:spcBef>
              <a:buFont typeface="Arial" charset="0"/>
              <a:buNone/>
            </a:pPr>
            <a:r>
              <a:rPr lang="ru-RU" sz="2200" b="1" smtClean="0">
                <a:latin typeface="Times New Roman" pitchFamily="18" charset="0"/>
                <a:cs typeface="Times New Roman" pitchFamily="18" charset="0"/>
              </a:rPr>
              <a:t>* Педагоги проводят семинары-практикумы, групповые и индивидуальные консультации. Помогают родителям составить план-конспект непосредственно образовательной деятельности в разных формах (экскурсии, путешествия, игры), подготовить необходимый материалы и атрибуты.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2200" b="1" smtClean="0">
                <a:latin typeface="Times New Roman" pitchFamily="18" charset="0"/>
                <a:cs typeface="Times New Roman" pitchFamily="18" charset="0"/>
              </a:rPr>
              <a:t>* Организуют совместный досуг с родителями и детьми «Игровой калейдоскоп»; фотовыставку  «Всегда вместе». Обобщение опыта с коллегами по проведению проекта.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4388" y="0"/>
            <a:ext cx="10515600" cy="13255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spc="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 членов семьи:</a:t>
            </a:r>
            <a:endParaRPr lang="ru-RU" sz="7200" b="1" spc="3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794" name="Объект 2"/>
          <p:cNvSpPr>
            <a:spLocks noGrp="1"/>
          </p:cNvSpPr>
          <p:nvPr>
            <p:ph idx="1"/>
          </p:nvPr>
        </p:nvSpPr>
        <p:spPr>
          <a:xfrm>
            <a:off x="257175" y="1233488"/>
            <a:ext cx="11630025" cy="4351337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20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ru-RU" sz="22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Принимают поставленную цель, помогают в составлении плана проекта; помогают в подборке  книжной литературы, иллюстративного материала. Участвуют в анкетировании «Наш выходной день».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endParaRPr lang="ru-RU" sz="22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22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* Принимают участие в семинарах-практикумах, консультациях, написании плана-конспекта НОД, изготовлении различного материала и атрибутов для проведения НОД с детьми, в подготовке к фотовыставке «Всегда вместе», досугу «Игровой калейдоскоп».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endParaRPr lang="ru-RU" sz="22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22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* Участвуют в совместном с детьми досуге «Игровой калейдоскоп»;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22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Осуществляют помощь детям и педагогам в организации фотовыставке «Всегда вместе».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>
          <a:xfrm>
            <a:off x="1879600" y="142875"/>
            <a:ext cx="8008938" cy="1190625"/>
          </a:xfrm>
        </p:spPr>
        <p:txBody>
          <a:bodyPr/>
          <a:lstStyle/>
          <a:p>
            <a:pPr algn="ctr" eaLnBrk="1" hangingPunct="1"/>
            <a:r>
              <a:rPr lang="ru-RU" sz="4800" smtClean="0">
                <a:latin typeface="Times New Roman" pitchFamily="18" charset="0"/>
                <a:cs typeface="Times New Roman" pitchFamily="18" charset="0"/>
              </a:rPr>
              <a:t>Мамы, очень поспешите!</a:t>
            </a:r>
            <a:br>
              <a:rPr lang="ru-RU" sz="4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800" smtClean="0">
                <a:latin typeface="Times New Roman" pitchFamily="18" charset="0"/>
                <a:cs typeface="Times New Roman" pitchFamily="18" charset="0"/>
              </a:rPr>
              <a:t>На консультацию подходите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390600" y="1748596"/>
            <a:ext cx="4863922" cy="3138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15153" y="1748597"/>
            <a:ext cx="4863921" cy="3138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820" name="TextBox 5"/>
          <p:cNvSpPr txBox="1">
            <a:spLocks noChangeArrowheads="1"/>
          </p:cNvSpPr>
          <p:nvPr/>
        </p:nvSpPr>
        <p:spPr bwMode="auto">
          <a:xfrm>
            <a:off x="2909888" y="5092700"/>
            <a:ext cx="594836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>
                <a:latin typeface="Times New Roman" pitchFamily="18" charset="0"/>
                <a:cs typeface="Times New Roman" pitchFamily="18" charset="0"/>
              </a:rPr>
              <a:t>Раз, два, три, четыре, пять</a:t>
            </a:r>
          </a:p>
          <a:p>
            <a:pPr algn="ctr"/>
            <a:r>
              <a:rPr lang="ru-RU" sz="4000">
                <a:latin typeface="Times New Roman" pitchFamily="18" charset="0"/>
                <a:cs typeface="Times New Roman" pitchFamily="18" charset="0"/>
              </a:rPr>
              <a:t>Начинаем мы играть!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3194" y="300730"/>
            <a:ext cx="8538693" cy="987157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«Веселый козленок»</a:t>
            </a:r>
            <a:endParaRPr lang="ru-RU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27950" y="2405063"/>
            <a:ext cx="3998913" cy="3192462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88" y="2335213"/>
            <a:ext cx="4278312" cy="31924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5844" name="TextBox 8"/>
          <p:cNvSpPr txBox="1">
            <a:spLocks noChangeArrowheads="1"/>
          </p:cNvSpPr>
          <p:nvPr/>
        </p:nvSpPr>
        <p:spPr bwMode="auto">
          <a:xfrm>
            <a:off x="4129088" y="1379538"/>
            <a:ext cx="3992562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Times New Roman" pitchFamily="18" charset="0"/>
                <a:cs typeface="Times New Roman" pitchFamily="18" charset="0"/>
              </a:rPr>
              <a:t>Пластилин и макароны</a:t>
            </a:r>
          </a:p>
          <a:p>
            <a:r>
              <a:rPr lang="ru-RU" sz="2800">
                <a:latin typeface="Times New Roman" pitchFamily="18" charset="0"/>
                <a:cs typeface="Times New Roman" pitchFamily="18" charset="0"/>
              </a:rPr>
              <a:t>Скачет весело козленок</a:t>
            </a:r>
          </a:p>
        </p:txBody>
      </p:sp>
      <p:pic>
        <p:nvPicPr>
          <p:cNvPr id="35845" name="Рисунок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6100" y="3382963"/>
            <a:ext cx="3538538" cy="296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782763" y="5527675"/>
            <a:ext cx="8683625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Мама Арсения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Лепка с использованием нетрадиционного материала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 rot="1132274">
            <a:off x="7022849" y="251982"/>
            <a:ext cx="4908849" cy="3681637"/>
          </a:xfrm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rot="20315260">
            <a:off x="394712" y="489221"/>
            <a:ext cx="5092094" cy="3744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767806" y="3147893"/>
            <a:ext cx="5286041" cy="39944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789575">
            <a:off x="646113" y="1922463"/>
            <a:ext cx="4037012" cy="3602037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991222">
            <a:off x="7714456" y="2445544"/>
            <a:ext cx="4043363" cy="2886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7891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3188" y="2433638"/>
            <a:ext cx="2420937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285875" y="177828"/>
            <a:ext cx="937260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«Яблонька на полянке»</a:t>
            </a:r>
          </a:p>
        </p:txBody>
      </p:sp>
      <p:sp>
        <p:nvSpPr>
          <p:cNvPr id="37893" name="TextBox 9"/>
          <p:cNvSpPr txBox="1">
            <a:spLocks noChangeArrowheads="1"/>
          </p:cNvSpPr>
          <p:nvPr/>
        </p:nvSpPr>
        <p:spPr bwMode="auto">
          <a:xfrm>
            <a:off x="2633663" y="5659438"/>
            <a:ext cx="7250112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latin typeface="Times New Roman" pitchFamily="18" charset="0"/>
                <a:cs typeface="Times New Roman" pitchFamily="18" charset="0"/>
              </a:rPr>
              <a:t>Мама Кати</a:t>
            </a:r>
          </a:p>
          <a:p>
            <a:pPr algn="ctr"/>
            <a:r>
              <a:rPr lang="ru-RU" sz="2800">
                <a:latin typeface="Times New Roman" pitchFamily="18" charset="0"/>
                <a:cs typeface="Times New Roman" pitchFamily="18" charset="0"/>
              </a:rPr>
              <a:t>Аппликация из фетра и бумаги</a:t>
            </a:r>
          </a:p>
        </p:txBody>
      </p:sp>
      <p:sp>
        <p:nvSpPr>
          <p:cNvPr id="37894" name="TextBox 5"/>
          <p:cNvSpPr txBox="1">
            <a:spLocks noChangeArrowheads="1"/>
          </p:cNvSpPr>
          <p:nvPr/>
        </p:nvSpPr>
        <p:spPr bwMode="auto">
          <a:xfrm>
            <a:off x="4043363" y="1131888"/>
            <a:ext cx="4430712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latin typeface="Times New Roman" pitchFamily="18" charset="0"/>
                <a:cs typeface="Times New Roman" pitchFamily="18" charset="0"/>
              </a:rPr>
              <a:t>Фетр, картон и бумага</a:t>
            </a:r>
          </a:p>
          <a:p>
            <a:pPr algn="ctr"/>
            <a:r>
              <a:rPr lang="ru-RU" sz="2800">
                <a:latin typeface="Times New Roman" pitchFamily="18" charset="0"/>
                <a:cs typeface="Times New Roman" pitchFamily="18" charset="0"/>
              </a:rPr>
              <a:t>Яблоньке все дети рады!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99638" y="181925"/>
            <a:ext cx="3978424" cy="34598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631842" y="1303660"/>
            <a:ext cx="4095482" cy="37741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874025" y="3190738"/>
            <a:ext cx="4613930" cy="3667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5255" y="-37864"/>
            <a:ext cx="9619445" cy="13255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6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«Елочка пушистая»</a:t>
            </a:r>
            <a:endParaRPr lang="ru-RU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938" name="Объект 8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141913" y="3455988"/>
            <a:ext cx="1908175" cy="2209800"/>
          </a:xfrm>
        </p:spPr>
      </p:pic>
      <p:pic>
        <p:nvPicPr>
          <p:cNvPr id="39939" name="Рисунок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892871">
            <a:off x="7354888" y="1693863"/>
            <a:ext cx="4452937" cy="366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Рисунок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10415">
            <a:off x="577850" y="1620838"/>
            <a:ext cx="4386263" cy="36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TextBox 11"/>
          <p:cNvSpPr txBox="1">
            <a:spLocks noChangeArrowheads="1"/>
          </p:cNvSpPr>
          <p:nvPr/>
        </p:nvSpPr>
        <p:spPr bwMode="auto">
          <a:xfrm>
            <a:off x="4429125" y="1216025"/>
            <a:ext cx="32956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latin typeface="Times New Roman" pitchFamily="18" charset="0"/>
                <a:cs typeface="Times New Roman" pitchFamily="18" charset="0"/>
              </a:rPr>
              <a:t>Мы украсим елочку</a:t>
            </a:r>
          </a:p>
          <a:p>
            <a:pPr algn="ctr"/>
            <a:r>
              <a:rPr lang="ru-RU" sz="2800">
                <a:latin typeface="Times New Roman" pitchFamily="18" charset="0"/>
                <a:cs typeface="Times New Roman" pitchFamily="18" charset="0"/>
              </a:rPr>
              <a:t>Зеленую иголочку</a:t>
            </a:r>
          </a:p>
        </p:txBody>
      </p:sp>
      <p:sp>
        <p:nvSpPr>
          <p:cNvPr id="39942" name="TextBox 12"/>
          <p:cNvSpPr txBox="1">
            <a:spLocks noChangeArrowheads="1"/>
          </p:cNvSpPr>
          <p:nvPr/>
        </p:nvSpPr>
        <p:spPr bwMode="auto">
          <a:xfrm>
            <a:off x="1250950" y="5556250"/>
            <a:ext cx="96837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latin typeface="Times New Roman" pitchFamily="18" charset="0"/>
                <a:cs typeface="Times New Roman" pitchFamily="18" charset="0"/>
              </a:rPr>
              <a:t>Мама Степана</a:t>
            </a:r>
          </a:p>
          <a:p>
            <a:pPr algn="ctr"/>
            <a:r>
              <a:rPr lang="ru-RU" sz="2800">
                <a:latin typeface="Times New Roman" pitchFamily="18" charset="0"/>
                <a:cs typeface="Times New Roman" pitchFamily="18" charset="0"/>
              </a:rPr>
              <a:t>Аппликация с использованием пайеток и елочных украшений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1122562">
            <a:off x="521822" y="849811"/>
            <a:ext cx="6107151" cy="4908078"/>
          </a:xfrm>
          <a:prstGeom prst="roundRect">
            <a:avLst>
              <a:gd name="adj" fmla="val 15555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/>
          </a:blip>
          <a:stretch>
            <a:fillRect/>
          </a:stretch>
        </p:blipFill>
        <p:spPr>
          <a:xfrm rot="1077662">
            <a:off x="5730599" y="951515"/>
            <a:ext cx="5908353" cy="4520644"/>
          </a:xfrm>
          <a:prstGeom prst="roundRect">
            <a:avLst>
              <a:gd name="adj" fmla="val 24032"/>
            </a:avLst>
          </a:prstGeom>
          <a:solidFill>
            <a:srgbClr val="FFFFFF"/>
          </a:solidFill>
          <a:ln w="76200" cap="sq">
            <a:solidFill>
              <a:srgbClr val="EAEAEA"/>
            </a:solidFill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1075" y="-80593"/>
            <a:ext cx="105156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«Плывет кораблик по волнам»</a:t>
            </a:r>
            <a:endParaRPr lang="ru-RU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2288465"/>
            <a:ext cx="4724003" cy="3348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isometricOffAxis1Right"/>
            <a:lightRig rig="threePt" dir="t"/>
          </a:scene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108003" y="2288465"/>
            <a:ext cx="4869629" cy="335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isometricOffAxis2Left"/>
            <a:lightRig rig="threePt" dir="t"/>
          </a:scene3d>
        </p:spPr>
      </p:pic>
      <p:sp>
        <p:nvSpPr>
          <p:cNvPr id="41988" name="TextBox 9"/>
          <p:cNvSpPr txBox="1">
            <a:spLocks noChangeArrowheads="1"/>
          </p:cNvSpPr>
          <p:nvPr/>
        </p:nvSpPr>
        <p:spPr bwMode="auto">
          <a:xfrm>
            <a:off x="2914650" y="1146175"/>
            <a:ext cx="56991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latin typeface="Times New Roman" pitchFamily="18" charset="0"/>
                <a:cs typeface="Times New Roman" pitchFamily="18" charset="0"/>
              </a:rPr>
              <a:t>Плывет кораблик не простой</a:t>
            </a:r>
          </a:p>
          <a:p>
            <a:pPr algn="ctr"/>
            <a:r>
              <a:rPr lang="ru-RU" sz="2800">
                <a:latin typeface="Times New Roman" pitchFamily="18" charset="0"/>
                <a:cs typeface="Times New Roman" pitchFamily="18" charset="0"/>
              </a:rPr>
              <a:t>У нас кораблик «шерстяной»</a:t>
            </a:r>
          </a:p>
        </p:txBody>
      </p:sp>
      <p:sp>
        <p:nvSpPr>
          <p:cNvPr id="41989" name="TextBox 11"/>
          <p:cNvSpPr txBox="1">
            <a:spLocks noChangeArrowheads="1"/>
          </p:cNvSpPr>
          <p:nvPr/>
        </p:nvSpPr>
        <p:spPr bwMode="auto">
          <a:xfrm>
            <a:off x="500063" y="5399088"/>
            <a:ext cx="10844212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latin typeface="Times New Roman" pitchFamily="18" charset="0"/>
                <a:cs typeface="Times New Roman" pitchFamily="18" charset="0"/>
              </a:rPr>
              <a:t>Мама Артема.</a:t>
            </a:r>
          </a:p>
          <a:p>
            <a:pPr algn="ctr"/>
            <a:r>
              <a:rPr lang="ru-RU" sz="2800">
                <a:latin typeface="Times New Roman" pitchFamily="18" charset="0"/>
                <a:cs typeface="Times New Roman" pitchFamily="18" charset="0"/>
              </a:rPr>
              <a:t>Аппликация с использованием нетрадиционного материала – шерсти.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07583"/>
            <a:ext cx="10515600" cy="1339403"/>
          </a:xfrm>
        </p:spPr>
        <p:txBody>
          <a:bodyPr rtlCol="0">
            <a:prstTxWarp prst="textTriangle">
              <a:avLst>
                <a:gd name="adj" fmla="val 50962"/>
              </a:avLst>
            </a:prstTxWarp>
            <a:norm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8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99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endParaRPr lang="ru-RU" sz="88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0099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232597"/>
            <a:ext cx="10515600" cy="2944366"/>
          </a:xfrm>
        </p:spPr>
        <p:txBody>
          <a:bodyPr rtlCol="0">
            <a:prstTxWarp prst="textTriangle">
              <a:avLst/>
            </a:prstTxWarp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9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- ДЕТЯМ</a:t>
            </a:r>
            <a:endParaRPr lang="ru-RU" sz="9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183668" y="2690253"/>
            <a:ext cx="5916577" cy="4167747"/>
          </a:xfrm>
          <a:prstGeom prst="ellipse">
            <a:avLst/>
          </a:prstGeom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17669" y="128789"/>
            <a:ext cx="4338421" cy="426290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7572777" y="128789"/>
            <a:ext cx="4464677" cy="392805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2425" y="-92972"/>
            <a:ext cx="8717924" cy="13255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6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«Поможем Грязнульке»</a:t>
            </a:r>
            <a:endParaRPr lang="ru-RU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928834" y="1894578"/>
            <a:ext cx="4966951" cy="3825192"/>
          </a:xfrm>
          <a:prstGeom prst="roundRect">
            <a:avLst>
              <a:gd name="adj" fmla="val 37044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46988" y="1969533"/>
            <a:ext cx="4695962" cy="3825192"/>
          </a:xfrm>
          <a:prstGeom prst="roundRect">
            <a:avLst>
              <a:gd name="adj" fmla="val 38218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4036" name="TextBox 9"/>
          <p:cNvSpPr txBox="1">
            <a:spLocks noChangeArrowheads="1"/>
          </p:cNvSpPr>
          <p:nvPr/>
        </p:nvSpPr>
        <p:spPr bwMode="auto">
          <a:xfrm>
            <a:off x="4540250" y="1231900"/>
            <a:ext cx="29622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Шампунь, мыло и вода</a:t>
            </a:r>
          </a:p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Наши лучшие друзья.</a:t>
            </a:r>
          </a:p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С ними весело играли</a:t>
            </a:r>
          </a:p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И Грязнульке помогали.</a:t>
            </a:r>
          </a:p>
        </p:txBody>
      </p:sp>
      <p:sp>
        <p:nvSpPr>
          <p:cNvPr id="44037" name="TextBox 10"/>
          <p:cNvSpPr txBox="1">
            <a:spLocks noChangeArrowheads="1"/>
          </p:cNvSpPr>
          <p:nvPr/>
        </p:nvSpPr>
        <p:spPr bwMode="auto">
          <a:xfrm>
            <a:off x="1228725" y="5551488"/>
            <a:ext cx="95853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Мама Димы</a:t>
            </a:r>
          </a:p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Развлечение по формированию культурно-гигиенических навыков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505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497926" y="3123116"/>
            <a:ext cx="4855873" cy="3573898"/>
          </a:xfrm>
          <a:prstGeom prst="roundRect">
            <a:avLst>
              <a:gd name="adj" fmla="val 28433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73487" y="3123116"/>
            <a:ext cx="4684691" cy="3573897"/>
          </a:xfrm>
          <a:prstGeom prst="roundRect">
            <a:avLst>
              <a:gd name="adj" fmla="val 28825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584348" y="180346"/>
            <a:ext cx="4387408" cy="3709073"/>
          </a:xfrm>
          <a:prstGeom prst="roundRect">
            <a:avLst>
              <a:gd name="adj" fmla="val 10038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7421" y="-110308"/>
            <a:ext cx="7417158" cy="13255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«Необычный цветок»</a:t>
            </a:r>
            <a:endParaRPr lang="ru-RU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829885">
            <a:off x="381589" y="2112410"/>
            <a:ext cx="4538120" cy="37427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366715" y="2139558"/>
            <a:ext cx="4600551" cy="3603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6084" name="Рисунок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730946">
            <a:off x="4446588" y="1685925"/>
            <a:ext cx="3794125" cy="340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TextBox 11"/>
          <p:cNvSpPr txBox="1">
            <a:spLocks noChangeArrowheads="1"/>
          </p:cNvSpPr>
          <p:nvPr/>
        </p:nvSpPr>
        <p:spPr bwMode="auto">
          <a:xfrm>
            <a:off x="4040188" y="1023938"/>
            <a:ext cx="41116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Вот цветочек непростой</a:t>
            </a:r>
          </a:p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Он как солнце золотой</a:t>
            </a:r>
          </a:p>
        </p:txBody>
      </p:sp>
      <p:sp>
        <p:nvSpPr>
          <p:cNvPr id="46086" name="TextBox 12"/>
          <p:cNvSpPr txBox="1">
            <a:spLocks noChangeArrowheads="1"/>
          </p:cNvSpPr>
          <p:nvPr/>
        </p:nvSpPr>
        <p:spPr bwMode="auto">
          <a:xfrm>
            <a:off x="371475" y="5772150"/>
            <a:ext cx="111442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latin typeface="Times New Roman" pitchFamily="18" charset="0"/>
                <a:cs typeface="Times New Roman" pitchFamily="18" charset="0"/>
              </a:rPr>
              <a:t>Мама Захры</a:t>
            </a:r>
          </a:p>
          <a:p>
            <a:pPr algn="ctr"/>
            <a:r>
              <a:rPr lang="ru-RU" sz="2800">
                <a:latin typeface="Times New Roman" pitchFamily="18" charset="0"/>
                <a:cs typeface="Times New Roman" pitchFamily="18" charset="0"/>
              </a:rPr>
              <a:t>Аппликация с использованием нетрадиционного материала-семечек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70456" y="191403"/>
            <a:ext cx="4601207" cy="341468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031087" y="1898745"/>
            <a:ext cx="4186711" cy="327856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7719365" y="3232597"/>
            <a:ext cx="4154956" cy="342756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5824" y="-129884"/>
            <a:ext cx="7996707" cy="13255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«Здравствуй, мишка»</a:t>
            </a:r>
            <a:endParaRPr lang="ru-RU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713113" y="1842368"/>
            <a:ext cx="4979416" cy="3883317"/>
          </a:xfrm>
          <a:prstGeom prst="roundRect">
            <a:avLst>
              <a:gd name="adj" fmla="val 3166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31820" y="1842369"/>
            <a:ext cx="4893972" cy="3883317"/>
          </a:xfrm>
          <a:prstGeom prst="roundRect">
            <a:avLst>
              <a:gd name="adj" fmla="val 2979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8132" name="TextBox 8"/>
          <p:cNvSpPr txBox="1">
            <a:spLocks noChangeArrowheads="1"/>
          </p:cNvSpPr>
          <p:nvPr/>
        </p:nvSpPr>
        <p:spPr bwMode="auto">
          <a:xfrm>
            <a:off x="3400425" y="895350"/>
            <a:ext cx="422116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Мишка в гости приходил</a:t>
            </a:r>
          </a:p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Нам подарки приносил</a:t>
            </a:r>
          </a:p>
        </p:txBody>
      </p:sp>
      <p:sp>
        <p:nvSpPr>
          <p:cNvPr id="48133" name="TextBox 9"/>
          <p:cNvSpPr txBox="1">
            <a:spLocks noChangeArrowheads="1"/>
          </p:cNvSpPr>
          <p:nvPr/>
        </p:nvSpPr>
        <p:spPr bwMode="auto">
          <a:xfrm>
            <a:off x="3362325" y="5418138"/>
            <a:ext cx="511333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latin typeface="Times New Roman" pitchFamily="18" charset="0"/>
                <a:cs typeface="Times New Roman" pitchFamily="18" charset="0"/>
              </a:rPr>
              <a:t>Мама Маши</a:t>
            </a:r>
          </a:p>
          <a:p>
            <a:pPr algn="ctr"/>
            <a:r>
              <a:rPr lang="ru-RU" sz="2800">
                <a:latin typeface="Times New Roman" pitchFamily="18" charset="0"/>
                <a:cs typeface="Times New Roman" pitchFamily="18" charset="0"/>
              </a:rPr>
              <a:t>Физкультурное развлечение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60284" y="1828801"/>
            <a:ext cx="3710056" cy="4810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100811" y="1690688"/>
            <a:ext cx="3710055" cy="4948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442809" y="365125"/>
            <a:ext cx="3385533" cy="45140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0619" y="-28575"/>
            <a:ext cx="9772650" cy="1325563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«Путешествие на поезде»</a:t>
            </a:r>
            <a:endParaRPr lang="ru-RU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396767" y="1883534"/>
            <a:ext cx="4550534" cy="39124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61871" y="1883533"/>
            <a:ext cx="4550534" cy="39124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0180" name="TextBox 8"/>
          <p:cNvSpPr txBox="1">
            <a:spLocks noChangeArrowheads="1"/>
          </p:cNvSpPr>
          <p:nvPr/>
        </p:nvSpPr>
        <p:spPr bwMode="auto">
          <a:xfrm>
            <a:off x="3370263" y="1052513"/>
            <a:ext cx="53149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В краску пальчик окунем</a:t>
            </a:r>
          </a:p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И дружно рисовать начнем</a:t>
            </a:r>
          </a:p>
        </p:txBody>
      </p:sp>
      <p:sp>
        <p:nvSpPr>
          <p:cNvPr id="50181" name="TextBox 9"/>
          <p:cNvSpPr txBox="1">
            <a:spLocks noChangeArrowheads="1"/>
          </p:cNvSpPr>
          <p:nvPr/>
        </p:nvSpPr>
        <p:spPr bwMode="auto">
          <a:xfrm>
            <a:off x="3370263" y="5427663"/>
            <a:ext cx="561498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latin typeface="Times New Roman" pitchFamily="18" charset="0"/>
                <a:cs typeface="Times New Roman" pitchFamily="18" charset="0"/>
              </a:rPr>
              <a:t>Мама Гали</a:t>
            </a:r>
          </a:p>
          <a:p>
            <a:pPr algn="ctr"/>
            <a:r>
              <a:rPr lang="ru-RU" sz="2800">
                <a:latin typeface="Times New Roman" pitchFamily="18" charset="0"/>
                <a:cs typeface="Times New Roman" pitchFamily="18" charset="0"/>
              </a:rPr>
              <a:t>Рисование пальчиками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640016" y="2737100"/>
            <a:ext cx="2967773" cy="39570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851817" y="1481070"/>
            <a:ext cx="4164169" cy="34772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76014" y="1481070"/>
            <a:ext cx="4164169" cy="34772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9300" y="-172545"/>
            <a:ext cx="8894875" cy="1325563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«Автомобиль для мишки»</a:t>
            </a:r>
            <a:endParaRPr lang="ru-RU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20977" y="1982340"/>
            <a:ext cx="4580050" cy="343503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317271" y="1865489"/>
            <a:ext cx="4520829" cy="339062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2228" name="TextBox 9"/>
          <p:cNvSpPr txBox="1">
            <a:spLocks noChangeArrowheads="1"/>
          </p:cNvSpPr>
          <p:nvPr/>
        </p:nvSpPr>
        <p:spPr bwMode="auto">
          <a:xfrm>
            <a:off x="1057275" y="5373688"/>
            <a:ext cx="1042987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latin typeface="Times New Roman" pitchFamily="18" charset="0"/>
                <a:cs typeface="Times New Roman" pitchFamily="18" charset="0"/>
              </a:rPr>
              <a:t>Мама Алины</a:t>
            </a:r>
          </a:p>
          <a:p>
            <a:pPr algn="ctr"/>
            <a:r>
              <a:rPr lang="ru-RU" sz="2800">
                <a:latin typeface="Times New Roman" pitchFamily="18" charset="0"/>
                <a:cs typeface="Times New Roman" pitchFamily="18" charset="0"/>
              </a:rPr>
              <a:t>Непосредственно-образовательная деятельность-аппликация</a:t>
            </a:r>
          </a:p>
        </p:txBody>
      </p:sp>
      <p:sp>
        <p:nvSpPr>
          <p:cNvPr id="52229" name="TextBox 2"/>
          <p:cNvSpPr txBox="1">
            <a:spLocks noChangeArrowheads="1"/>
          </p:cNvSpPr>
          <p:nvPr/>
        </p:nvSpPr>
        <p:spPr bwMode="auto">
          <a:xfrm>
            <a:off x="3343275" y="911225"/>
            <a:ext cx="44862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latin typeface="Times New Roman" pitchFamily="18" charset="0"/>
                <a:cs typeface="Times New Roman" pitchFamily="18" charset="0"/>
              </a:rPr>
              <a:t>На листок наклеим ловко</a:t>
            </a:r>
          </a:p>
          <a:p>
            <a:pPr algn="ctr"/>
            <a:r>
              <a:rPr lang="ru-RU" sz="2800">
                <a:latin typeface="Times New Roman" pitchFamily="18" charset="0"/>
                <a:cs typeface="Times New Roman" pitchFamily="18" charset="0"/>
              </a:rPr>
              <a:t>И кабину и колеса.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284913"/>
          </a:xfrm>
        </p:spPr>
        <p:txBody>
          <a:bodyPr rtlCol="0">
            <a:normAutofit/>
          </a:bodyPr>
          <a:lstStyle/>
          <a:p>
            <a:pPr eaLnBrk="1" fontAlgn="auto" hangingPunct="1">
              <a:spcBef>
                <a:spcPts val="100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педагогического проекта «Родители-детям»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(по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М.Е.Верховкиной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СПбАППО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Авторы проекта: 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Исаева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Камила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Шакировна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-учитель-логопед,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Тюрина Татьяна Вячеславовна-воспитатель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проекта: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долгосрочный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практико- ориентированный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дети, родители, педагоги диагностической группы №5 МДОУ № 94 компенсирующего вида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детей: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2-4</a:t>
            </a:r>
            <a:r>
              <a:rPr lang="ru-RU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889420" y="365125"/>
            <a:ext cx="4481847" cy="349418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55394" y="3171424"/>
            <a:ext cx="4170608" cy="343543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7465998" y="3171424"/>
            <a:ext cx="4170608" cy="343543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4175" y="-30918"/>
            <a:ext cx="8701087" cy="1325563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«Веселый воробушек»</a:t>
            </a:r>
            <a:endParaRPr lang="ru-RU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800045" y="2196665"/>
            <a:ext cx="4911145" cy="36833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64713" y="2196665"/>
            <a:ext cx="4911144" cy="36833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4276" name="TextBox 9"/>
          <p:cNvSpPr txBox="1">
            <a:spLocks noChangeArrowheads="1"/>
          </p:cNvSpPr>
          <p:nvPr/>
        </p:nvSpPr>
        <p:spPr bwMode="auto">
          <a:xfrm>
            <a:off x="657225" y="5880100"/>
            <a:ext cx="1081563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latin typeface="Times New Roman" pitchFamily="18" charset="0"/>
                <a:cs typeface="Times New Roman" pitchFamily="18" charset="0"/>
              </a:rPr>
              <a:t>Мама Маши</a:t>
            </a:r>
          </a:p>
          <a:p>
            <a:pPr algn="ctr"/>
            <a:r>
              <a:rPr lang="ru-RU" sz="2800">
                <a:latin typeface="Times New Roman" pitchFamily="18" charset="0"/>
                <a:cs typeface="Times New Roman" pitchFamily="18" charset="0"/>
              </a:rPr>
              <a:t>Аппликация с использованием нетрадиционного материала-крупы</a:t>
            </a:r>
          </a:p>
        </p:txBody>
      </p:sp>
      <p:sp>
        <p:nvSpPr>
          <p:cNvPr id="54277" name="TextBox 10"/>
          <p:cNvSpPr txBox="1">
            <a:spLocks noChangeArrowheads="1"/>
          </p:cNvSpPr>
          <p:nvPr/>
        </p:nvSpPr>
        <p:spPr bwMode="auto">
          <a:xfrm>
            <a:off x="3870325" y="1195388"/>
            <a:ext cx="426878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Воробушка в гости пригласим</a:t>
            </a:r>
          </a:p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Вкусных зернышек дадим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778839" y="3026536"/>
            <a:ext cx="4069725" cy="35867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92999" y="3129566"/>
            <a:ext cx="4069725" cy="34837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639619" y="365125"/>
            <a:ext cx="2997553" cy="38164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4431" y="-369332"/>
            <a:ext cx="9858375" cy="1674254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«Я люблю свою лошадку»</a:t>
            </a:r>
            <a:endParaRPr lang="ru-RU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19055" y="1795906"/>
            <a:ext cx="4338708" cy="38920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900863" y="1795906"/>
            <a:ext cx="4777113" cy="38920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6324" name="TextBox 10"/>
          <p:cNvSpPr txBox="1">
            <a:spLocks noChangeArrowheads="1"/>
          </p:cNvSpPr>
          <p:nvPr/>
        </p:nvSpPr>
        <p:spPr bwMode="auto">
          <a:xfrm>
            <a:off x="3071813" y="889000"/>
            <a:ext cx="529113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Очень простое животное лошадь.</a:t>
            </a:r>
          </a:p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Очень мила и характер хороший.</a:t>
            </a:r>
          </a:p>
        </p:txBody>
      </p:sp>
      <p:sp>
        <p:nvSpPr>
          <p:cNvPr id="56325" name="TextBox 2"/>
          <p:cNvSpPr txBox="1">
            <a:spLocks noChangeArrowheads="1"/>
          </p:cNvSpPr>
          <p:nvPr/>
        </p:nvSpPr>
        <p:spPr bwMode="auto">
          <a:xfrm>
            <a:off x="2043113" y="5688013"/>
            <a:ext cx="8101012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latin typeface="Times New Roman" pitchFamily="18" charset="0"/>
                <a:cs typeface="Times New Roman" pitchFamily="18" charset="0"/>
              </a:rPr>
              <a:t>Папа Амелии</a:t>
            </a:r>
          </a:p>
          <a:p>
            <a:pPr algn="ctr"/>
            <a:r>
              <a:rPr lang="ru-RU" sz="2800">
                <a:latin typeface="Times New Roman" pitchFamily="18" charset="0"/>
                <a:cs typeface="Times New Roman" pitchFamily="18" charset="0"/>
              </a:rPr>
              <a:t>Аппликация и рисование красками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829049" y="571500"/>
            <a:ext cx="4243389" cy="38605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215313" y="2442783"/>
            <a:ext cx="3829049" cy="39785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 bwMode="auto">
          <a:xfrm>
            <a:off x="228600" y="3444294"/>
            <a:ext cx="3600449" cy="31295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0308" y="192113"/>
            <a:ext cx="7289442" cy="781094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6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«На лугу»</a:t>
            </a:r>
            <a:endParaRPr lang="ru-RU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635035" y="1754301"/>
            <a:ext cx="5280338" cy="38321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79549" y="1804204"/>
            <a:ext cx="4919729" cy="37822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8372" name="TextBox 10"/>
          <p:cNvSpPr txBox="1">
            <a:spLocks noChangeArrowheads="1"/>
          </p:cNvSpPr>
          <p:nvPr/>
        </p:nvSpPr>
        <p:spPr bwMode="auto">
          <a:xfrm>
            <a:off x="3570288" y="973138"/>
            <a:ext cx="44291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Мы наклеим на листок </a:t>
            </a:r>
          </a:p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И Буренку и лужок</a:t>
            </a:r>
          </a:p>
        </p:txBody>
      </p:sp>
      <p:sp>
        <p:nvSpPr>
          <p:cNvPr id="58373" name="TextBox 2"/>
          <p:cNvSpPr txBox="1">
            <a:spLocks noChangeArrowheads="1"/>
          </p:cNvSpPr>
          <p:nvPr/>
        </p:nvSpPr>
        <p:spPr bwMode="auto">
          <a:xfrm>
            <a:off x="3557588" y="5586413"/>
            <a:ext cx="469423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latin typeface="Times New Roman" pitchFamily="18" charset="0"/>
                <a:cs typeface="Times New Roman" pitchFamily="18" charset="0"/>
              </a:rPr>
              <a:t>Папа Тимофея</a:t>
            </a:r>
          </a:p>
          <a:p>
            <a:pPr algn="ctr"/>
            <a:r>
              <a:rPr lang="ru-RU" sz="2800">
                <a:latin typeface="Times New Roman" pitchFamily="18" charset="0"/>
                <a:cs typeface="Times New Roman" pitchFamily="18" charset="0"/>
              </a:rPr>
              <a:t>Сюжетная аппликация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7743825" y="2814638"/>
            <a:ext cx="4257675" cy="37290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57163" y="365125"/>
            <a:ext cx="3886199" cy="36639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723102" y="1485899"/>
            <a:ext cx="4235036" cy="38719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6074" y="31879"/>
            <a:ext cx="6858000" cy="117792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Котенька</a:t>
            </a:r>
            <a:r>
              <a:rPr lang="ru-RU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коток</a:t>
            </a:r>
            <a:r>
              <a:rPr lang="ru-RU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18649" y="1921352"/>
            <a:ext cx="4795737" cy="37359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971172" y="1921352"/>
            <a:ext cx="4749414" cy="37359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0420" name="TextBox 11"/>
          <p:cNvSpPr txBox="1">
            <a:spLocks noChangeArrowheads="1"/>
          </p:cNvSpPr>
          <p:nvPr/>
        </p:nvSpPr>
        <p:spPr bwMode="auto">
          <a:xfrm>
            <a:off x="4100513" y="1044575"/>
            <a:ext cx="415766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В гости к нам пришел коток.</a:t>
            </a:r>
          </a:p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Котик рыженький хвосток</a:t>
            </a:r>
          </a:p>
        </p:txBody>
      </p:sp>
      <p:sp>
        <p:nvSpPr>
          <p:cNvPr id="60421" name="TextBox 2"/>
          <p:cNvSpPr txBox="1">
            <a:spLocks noChangeArrowheads="1"/>
          </p:cNvSpPr>
          <p:nvPr/>
        </p:nvSpPr>
        <p:spPr bwMode="auto">
          <a:xfrm>
            <a:off x="3421063" y="5545138"/>
            <a:ext cx="544353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latin typeface="Times New Roman" pitchFamily="18" charset="0"/>
                <a:cs typeface="Times New Roman" pitchFamily="18" charset="0"/>
              </a:rPr>
              <a:t>Мама Демида</a:t>
            </a:r>
          </a:p>
          <a:p>
            <a:pPr algn="ctr"/>
            <a:r>
              <a:rPr lang="ru-RU" sz="2800">
                <a:latin typeface="Times New Roman" pitchFamily="18" charset="0"/>
                <a:cs typeface="Times New Roman" pitchFamily="18" charset="0"/>
              </a:rPr>
              <a:t>Ребенок и окружающий мир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775310" y="222519"/>
            <a:ext cx="6189154" cy="4162425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 bwMode="auto">
          <a:xfrm rot="20798543">
            <a:off x="7230836" y="2915830"/>
            <a:ext cx="4503965" cy="3395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 rot="856484">
            <a:off x="349041" y="2915830"/>
            <a:ext cx="4503965" cy="3395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4256" y="-297854"/>
            <a:ext cx="7411247" cy="151923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«Домик для птиц»</a:t>
            </a:r>
            <a:endParaRPr lang="ru-RU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 rot="20205554">
            <a:off x="7888466" y="3682137"/>
            <a:ext cx="4213815" cy="236702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941574" y="4590521"/>
            <a:ext cx="4036610" cy="2267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 rot="1682811">
            <a:off x="143159" y="3601214"/>
            <a:ext cx="4222192" cy="2371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047048" y="1779471"/>
            <a:ext cx="5977251" cy="2712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2470" name="TextBox 7"/>
          <p:cNvSpPr txBox="1">
            <a:spLocks noChangeArrowheads="1"/>
          </p:cNvSpPr>
          <p:nvPr/>
        </p:nvSpPr>
        <p:spPr bwMode="auto">
          <a:xfrm>
            <a:off x="1049338" y="1420813"/>
            <a:ext cx="12049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latin typeface="Times New Roman" pitchFamily="18" charset="0"/>
                <a:cs typeface="Times New Roman" pitchFamily="18" charset="0"/>
              </a:rPr>
              <a:t>папа</a:t>
            </a:r>
          </a:p>
        </p:txBody>
      </p:sp>
      <p:sp>
        <p:nvSpPr>
          <p:cNvPr id="62471" name="TextBox 8"/>
          <p:cNvSpPr txBox="1">
            <a:spLocks noChangeArrowheads="1"/>
          </p:cNvSpPr>
          <p:nvPr/>
        </p:nvSpPr>
        <p:spPr bwMode="auto">
          <a:xfrm>
            <a:off x="908050" y="2039938"/>
            <a:ext cx="107727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>
                <a:latin typeface="Times New Roman" pitchFamily="18" charset="0"/>
                <a:cs typeface="Times New Roman" pitchFamily="18" charset="0"/>
              </a:rPr>
              <a:t>Матвея</a:t>
            </a:r>
          </a:p>
        </p:txBody>
      </p:sp>
      <p:sp>
        <p:nvSpPr>
          <p:cNvPr id="62472" name="TextBox 2"/>
          <p:cNvSpPr txBox="1">
            <a:spLocks noChangeArrowheads="1"/>
          </p:cNvSpPr>
          <p:nvPr/>
        </p:nvSpPr>
        <p:spPr bwMode="auto">
          <a:xfrm>
            <a:off x="3273425" y="744538"/>
            <a:ext cx="575151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latin typeface="Times New Roman" pitchFamily="18" charset="0"/>
                <a:cs typeface="Times New Roman" pitchFamily="18" charset="0"/>
              </a:rPr>
              <a:t>Прилетайте с юга птицы.</a:t>
            </a:r>
          </a:p>
          <a:p>
            <a:pPr algn="ctr"/>
            <a:r>
              <a:rPr lang="ru-RU" sz="2800">
                <a:latin typeface="Times New Roman" pitchFamily="18" charset="0"/>
                <a:cs typeface="Times New Roman" pitchFamily="18" charset="0"/>
              </a:rPr>
              <a:t>Будет где вам поселиться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259513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1400" dirty="0" smtClean="0">
              <a:solidFill>
                <a:prstClr val="black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400" dirty="0">
              <a:solidFill>
                <a:prstClr val="black"/>
              </a:solidFill>
            </a:endParaRPr>
          </a:p>
          <a:p>
            <a:pPr marL="0" indent="0" eaLnBrk="1" fontAlgn="auto" hangingPunct="1">
              <a:spcBef>
                <a:spcPts val="1300"/>
              </a:spcBef>
              <a:spcAft>
                <a:spcPts val="500"/>
              </a:spcAft>
              <a:buFont typeface="Arial" panose="020B0604020202020204" pitchFamily="34" charset="0"/>
              <a:buNone/>
              <a:defRPr/>
            </a:pPr>
            <a:r>
              <a:rPr lang="ru-RU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Проблема, на решение которой направлен проект: 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условиях, когда большинство семей озабочено решением проблем экономического характера, желание учиться </a:t>
            </a:r>
            <a:r>
              <a:rPr lang="ru-RU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родительству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молодых мам и пап отходит на второй план. Родители уделяют мало времени своим детям и занятиям с ними. А воспитание, порой носит интуитивный характер, спонтанный, так как родители в достаточной мере не владеют знаниями и возрастных и индивидуальных особенностях ребенка. Все это, как правило, не приносит позитивных результатов</a:t>
            </a:r>
            <a:r>
              <a:rPr lang="ru-RU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spcBef>
                <a:spcPts val="1300"/>
              </a:spcBef>
              <a:spcAft>
                <a:spcPts val="500"/>
              </a:spcAft>
              <a:buFont typeface="Arial" panose="020B0604020202020204" pitchFamily="34" charset="0"/>
              <a:buNone/>
              <a:defRPr/>
            </a:pPr>
            <a:endParaRPr lang="ru-RU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spcBef>
                <a:spcPts val="1300"/>
              </a:spcBef>
              <a:spcAft>
                <a:spcPts val="500"/>
              </a:spcAft>
              <a:buFont typeface="Arial" panose="020B0604020202020204" pitchFamily="34" charset="0"/>
              <a:buNone/>
              <a:defRPr/>
            </a:pPr>
            <a:r>
              <a:rPr lang="ru-RU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Обоснование проблемы:</a:t>
            </a:r>
            <a:r>
              <a:rPr lang="ru-RU" sz="1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новым законом «Об образовании в Российской Федерации» одной из основных задач, стоящих перед дошкольным учреждением является «взаимодействие с семьей для обеспечения полноценного развития личности ребенка». Подчеркнуто, что одним из принципов дошкольного образования является тесное сотрудничество Организации работы с семьей, а ФГОС ДО является основой для оказания помощи родителям в воспитании детей, охране и укреплении их физического и психического здоровья, в развитии индивидуальных способностей и необходимой коррекции нарушений их развития. Одним словом, родители полноправные участники педагогического процесса и поэтому необходимо включать их, как можно чаще в образовательную деятельность своих детей.</a:t>
            </a:r>
            <a:endParaRPr lang="ru-RU" sz="2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Объект 2"/>
          <p:cNvSpPr>
            <a:spLocks noGrp="1"/>
          </p:cNvSpPr>
          <p:nvPr>
            <p:ph idx="1"/>
          </p:nvPr>
        </p:nvSpPr>
        <p:spPr>
          <a:xfrm>
            <a:off x="2571750" y="296863"/>
            <a:ext cx="6629400" cy="1674812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sz="3200" smtClean="0">
                <a:latin typeface="Times New Roman" pitchFamily="18" charset="0"/>
                <a:cs typeface="Times New Roman" pitchFamily="18" charset="0"/>
              </a:rPr>
              <a:t>В «Теремочек» детвора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ru-RU" sz="3200" smtClean="0">
                <a:latin typeface="Times New Roman" pitchFamily="18" charset="0"/>
                <a:cs typeface="Times New Roman" pitchFamily="18" charset="0"/>
              </a:rPr>
              <a:t>Приглашает всех.</a:t>
            </a:r>
          </a:p>
        </p:txBody>
      </p:sp>
      <p:pic>
        <p:nvPicPr>
          <p:cNvPr id="63490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3238" y="1443038"/>
            <a:ext cx="5686425" cy="395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TextBox 1"/>
          <p:cNvSpPr txBox="1">
            <a:spLocks noChangeArrowheads="1"/>
          </p:cNvSpPr>
          <p:nvPr/>
        </p:nvSpPr>
        <p:spPr bwMode="auto">
          <a:xfrm>
            <a:off x="3414713" y="5400675"/>
            <a:ext cx="5786437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Times New Roman" pitchFamily="18" charset="0"/>
                <a:cs typeface="Times New Roman" pitchFamily="18" charset="0"/>
              </a:rPr>
              <a:t>Очень радует всегда</a:t>
            </a:r>
          </a:p>
          <a:p>
            <a:pPr algn="ctr"/>
            <a:r>
              <a:rPr lang="ru-RU" sz="3200">
                <a:latin typeface="Times New Roman" pitchFamily="18" charset="0"/>
                <a:cs typeface="Times New Roman" pitchFamily="18" charset="0"/>
              </a:rPr>
              <a:t>Детский звонкий смех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1109" y="115907"/>
            <a:ext cx="10515600" cy="806852"/>
          </a:xfrm>
        </p:spPr>
        <p:txBody>
          <a:bodyPr spcFirstLastPara="1" rtlCol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6000" b="1" kern="1300" dirty="0" smtClean="0">
                <a:ln/>
                <a:solidFill>
                  <a:schemeClr val="accent3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«Игровой калейдоскоп»</a:t>
            </a:r>
            <a:endParaRPr lang="ru-RU" sz="6000" b="1" dirty="0">
              <a:ln/>
              <a:solidFill>
                <a:schemeClr val="accent3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64514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8000" y="2274888"/>
            <a:ext cx="3556000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143184">
            <a:off x="7856538" y="3741738"/>
            <a:ext cx="4208462" cy="280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Рисунок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1464191">
            <a:off x="176213" y="3608388"/>
            <a:ext cx="4208462" cy="280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Объект 3"/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 rot="20465671">
            <a:off x="7985125" y="984250"/>
            <a:ext cx="4206875" cy="2771775"/>
          </a:xfrm>
        </p:spPr>
      </p:pic>
      <p:pic>
        <p:nvPicPr>
          <p:cNvPr id="64518" name="Рисунок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136557">
            <a:off x="0" y="987425"/>
            <a:ext cx="4206875" cy="280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9" name="Text Box 8"/>
          <p:cNvSpPr txBox="1">
            <a:spLocks noChangeArrowheads="1"/>
          </p:cNvSpPr>
          <p:nvPr/>
        </p:nvSpPr>
        <p:spPr bwMode="auto">
          <a:xfrm>
            <a:off x="2455863" y="5859463"/>
            <a:ext cx="66944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latin typeface="Times New Roman" pitchFamily="18" charset="0"/>
              </a:rPr>
              <a:t>Развлечение для детей и родителей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401723" y="1947060"/>
            <a:ext cx="2684320" cy="18708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898252" y="4160674"/>
            <a:ext cx="2729979" cy="20474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279157" y="4160674"/>
            <a:ext cx="2846023" cy="21345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05023" y="4883936"/>
            <a:ext cx="2408350" cy="18062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187471" y="2751695"/>
            <a:ext cx="2408352" cy="1806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9536215" y="4796043"/>
            <a:ext cx="2525541" cy="18941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36381"/>
            <a:ext cx="10515600" cy="974278"/>
          </a:xfrm>
        </p:spPr>
        <p:txBody>
          <a:bodyPr spcFirstLastPara="1" rtlCol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6000" b="1" dirty="0" smtClean="0">
                <a:ln/>
                <a:solidFill>
                  <a:schemeClr val="accent3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Фотовыставка</a:t>
            </a:r>
            <a:br>
              <a:rPr lang="ru-RU" sz="6000" b="1" dirty="0" smtClean="0">
                <a:ln/>
                <a:solidFill>
                  <a:schemeClr val="accent3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 smtClean="0">
                <a:ln/>
                <a:solidFill>
                  <a:schemeClr val="accent3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«Всегда вместе»</a:t>
            </a:r>
            <a:endParaRPr lang="ru-RU" sz="6000" b="1" dirty="0">
              <a:ln/>
              <a:solidFill>
                <a:schemeClr val="accent3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05023" y="282669"/>
            <a:ext cx="2492317" cy="18336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 rot="16200000">
            <a:off x="9858608" y="-162727"/>
            <a:ext cx="1833648" cy="28331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953852" y="1947060"/>
            <a:ext cx="2674379" cy="18723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9311565" y="2751695"/>
            <a:ext cx="2750191" cy="1806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Отзывы наших родителей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 rot="10800000">
            <a:off x="142875" y="2778985"/>
            <a:ext cx="4786313" cy="35932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 rot="10800000">
            <a:off x="7372474" y="2551010"/>
            <a:ext cx="4786312" cy="35932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014539" y="1690688"/>
            <a:ext cx="4162921" cy="31279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WP_20150423_036.mp4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262063" y="641350"/>
            <a:ext cx="9753600" cy="5486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59" fill="hold"/>
                                        <p:tgtEl>
                                          <p:spTgt spid="675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758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75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75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588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WP_20150424_001.mp4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217613" y="685800"/>
            <a:ext cx="9753600" cy="5486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76" fill="hold"/>
                                        <p:tgtEl>
                                          <p:spTgt spid="686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86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86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86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612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633" name="Объект 10"/>
          <p:cNvGraphicFramePr>
            <a:graphicFrameLocks noGrp="1"/>
          </p:cNvGraphicFramePr>
          <p:nvPr>
            <p:ph idx="1"/>
          </p:nvPr>
        </p:nvGraphicFramePr>
        <p:xfrm>
          <a:off x="147638" y="885825"/>
          <a:ext cx="6200775" cy="5629275"/>
        </p:xfrm>
        <a:graphic>
          <a:graphicData uri="http://schemas.openxmlformats.org/presentationml/2006/ole">
            <p:oleObj spid="_x0000_s69633" r:id="rId3" imgW="6200169" imgH="5633192" progId="Excel.Chart.8">
              <p:embed/>
            </p:oleObj>
          </a:graphicData>
        </a:graphic>
      </p:graphicFrame>
      <p:graphicFrame>
        <p:nvGraphicFramePr>
          <p:cNvPr id="69634" name="Object 2"/>
          <p:cNvGraphicFramePr>
            <a:graphicFrameLocks/>
          </p:cNvGraphicFramePr>
          <p:nvPr/>
        </p:nvGraphicFramePr>
        <p:xfrm>
          <a:off x="5743575" y="960438"/>
          <a:ext cx="6200775" cy="5627687"/>
        </p:xfrm>
        <a:graphic>
          <a:graphicData uri="http://schemas.openxmlformats.org/presentationml/2006/ole">
            <p:oleObj spid="_x0000_s69634" r:id="rId4" imgW="6200169" imgH="5627096" progId="Excel.Chart.8">
              <p:embed/>
            </p:oleObj>
          </a:graphicData>
        </a:graphic>
      </p:graphicFrame>
      <p:sp>
        <p:nvSpPr>
          <p:cNvPr id="69635" name="TextBox 13"/>
          <p:cNvSpPr txBox="1">
            <a:spLocks noChangeArrowheads="1"/>
          </p:cNvSpPr>
          <p:nvPr/>
        </p:nvSpPr>
        <p:spPr bwMode="auto">
          <a:xfrm>
            <a:off x="2371725" y="1414463"/>
            <a:ext cx="21288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Times New Roman" pitchFamily="18" charset="0"/>
                <a:cs typeface="Times New Roman" pitchFamily="18" charset="0"/>
              </a:rPr>
              <a:t>Начало года</a:t>
            </a:r>
          </a:p>
        </p:txBody>
      </p:sp>
      <p:sp>
        <p:nvSpPr>
          <p:cNvPr id="69636" name="TextBox 14"/>
          <p:cNvSpPr txBox="1">
            <a:spLocks noChangeArrowheads="1"/>
          </p:cNvSpPr>
          <p:nvPr/>
        </p:nvSpPr>
        <p:spPr bwMode="auto">
          <a:xfrm>
            <a:off x="8596313" y="1414463"/>
            <a:ext cx="1905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Times New Roman" pitchFamily="18" charset="0"/>
                <a:cs typeface="Times New Roman" pitchFamily="18" charset="0"/>
              </a:rPr>
              <a:t>Конец года</a:t>
            </a:r>
          </a:p>
        </p:txBody>
      </p:sp>
      <p:sp>
        <p:nvSpPr>
          <p:cNvPr id="69637" name="TextBox 15"/>
          <p:cNvSpPr txBox="1">
            <a:spLocks noChangeArrowheads="1"/>
          </p:cNvSpPr>
          <p:nvPr/>
        </p:nvSpPr>
        <p:spPr bwMode="auto">
          <a:xfrm>
            <a:off x="2114550" y="242888"/>
            <a:ext cx="7391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родителей в жизни группы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375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xton Sketch" panose="03080500000500000004" pitchFamily="66" charset="0"/>
              </a:rPr>
              <a:t> </a:t>
            </a:r>
            <a:r>
              <a:rPr lang="ru-RU" sz="3600" b="1" spc="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по проекту:</a:t>
            </a:r>
            <a:endParaRPr lang="ru-RU" sz="8800" b="1" spc="3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658" name="Объект 2"/>
          <p:cNvSpPr>
            <a:spLocks noGrp="1"/>
          </p:cNvSpPr>
          <p:nvPr>
            <p:ph idx="1"/>
          </p:nvPr>
        </p:nvSpPr>
        <p:spPr>
          <a:xfrm>
            <a:off x="838200" y="1158875"/>
            <a:ext cx="10515600" cy="555625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sz="2100" b="1" smtClean="0">
                <a:latin typeface="Times New Roman" pitchFamily="18" charset="0"/>
                <a:cs typeface="Times New Roman" pitchFamily="18" charset="0"/>
              </a:rPr>
              <a:t>*В проект вовлечены все родители детей диагностической группы младшего возраста;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2100" b="1" smtClean="0">
                <a:latin typeface="Times New Roman" pitchFamily="18" charset="0"/>
                <a:cs typeface="Times New Roman" pitchFamily="18" charset="0"/>
              </a:rPr>
              <a:t>*Создана атмосфера взаимоуважения, положительный рост педагогической компетентности у родителей;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2100" b="1" smtClean="0">
                <a:latin typeface="Times New Roman" pitchFamily="18" charset="0"/>
                <a:cs typeface="Times New Roman" pitchFamily="18" charset="0"/>
              </a:rPr>
              <a:t>*Все родители воспитанников младшей группы получили практическую помощь в виде индивидуальных, групповых консультаций, дидактического и наглядного материала для занятий с детьми в домашней обстановке;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2100" b="1" smtClean="0">
                <a:latin typeface="Times New Roman" pitchFamily="18" charset="0"/>
                <a:cs typeface="Times New Roman" pitchFamily="18" charset="0"/>
              </a:rPr>
              <a:t>*Для родителей созданы условия для творческого самовыражения, самореализации субъектов образовательного процесса через совместные детско-родительские мероприятия;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2100" b="1" smtClean="0">
                <a:latin typeface="Times New Roman" pitchFamily="18" charset="0"/>
                <a:cs typeface="Times New Roman" pitchFamily="18" charset="0"/>
              </a:rPr>
              <a:t>*Расширена панорама событий детского сада, проведены новые формы взаимодействия ДОУ и семьи, сплочен коллектив детей, родителей и педагогов младшей группы на основе добрых чувств, взаимоуважения.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2100" b="1" smtClean="0">
                <a:latin typeface="Times New Roman" pitchFamily="18" charset="0"/>
                <a:cs typeface="Times New Roman" pitchFamily="18" charset="0"/>
              </a:rPr>
              <a:t>*Расширено использование ИКТ в образовательном процессе ДОУ.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2100" b="1" smtClean="0">
                <a:latin typeface="Times New Roman" pitchFamily="18" charset="0"/>
                <a:cs typeface="Times New Roman" pitchFamily="18" charset="0"/>
              </a:rPr>
              <a:t>*Родители стали активными участниками и побуждали педагогов к организации разнообразных мероприятий в группе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54313" y="1449388"/>
            <a:ext cx="6400800" cy="472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71476" y="0"/>
            <a:ext cx="11229974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spc="50" dirty="0">
                <a:ln w="9525" cmpd="sng">
                  <a:noFill/>
                  <a:prstDash val="solid"/>
                </a:ln>
                <a:solidFill>
                  <a:srgbClr val="0066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 теремок не закрывается на замок!</a:t>
            </a:r>
          </a:p>
          <a:p>
            <a:pPr algn="ctr">
              <a:defRPr/>
            </a:pPr>
            <a:r>
              <a:rPr lang="ru-RU" sz="3600" b="1" spc="50" dirty="0">
                <a:ln w="9525" cmpd="sng">
                  <a:noFill/>
                  <a:prstDash val="solid"/>
                </a:ln>
                <a:solidFill>
                  <a:srgbClr val="0066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саду родителей всегда рада видеть детвора!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927100"/>
            <a:ext cx="6400800" cy="472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983347" y="684053"/>
            <a:ext cx="8474298" cy="1465715"/>
          </a:xfrm>
          <a:prstGeom prst="rect">
            <a:avLst/>
          </a:prstGeom>
          <a:noFill/>
        </p:spPr>
        <p:txBody>
          <a:bodyPr>
            <a:prstTxWarp prst="textDeflateBottom">
              <a:avLst>
                <a:gd name="adj" fmla="val 32482"/>
              </a:avLst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952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6">
                      <a:lumMod val="75000"/>
                      <a:alpha val="40000"/>
                    </a:schemeClr>
                  </a:glow>
                </a:effectLst>
                <a:latin typeface="+mn-lt"/>
                <a:cs typeface="+mn-cs"/>
              </a:rPr>
              <a:t>Спасибо за внимание!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73113"/>
            <a:ext cx="10515600" cy="117157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Новизна проекта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4" name="Объект 2"/>
          <p:cNvSpPr>
            <a:spLocks noGrp="1"/>
          </p:cNvSpPr>
          <p:nvPr>
            <p:ph idx="1"/>
          </p:nvPr>
        </p:nvSpPr>
        <p:spPr>
          <a:xfrm>
            <a:off x="838200" y="1944688"/>
            <a:ext cx="10515600" cy="4232275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Проект включает в себя новые формы и методы активного взаимодействия с семьями воспитанников диагностической группы, исходя из интересов и пожеланий родителей. Реализация проекта охватывает все образовательные области, прописанные в ФГОС ДО Российской Федерации.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81013"/>
            <a:ext cx="10515600" cy="4103687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3600" b="1" spc="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  <a:r>
              <a:rPr lang="en-US" sz="3600" b="1" u="sng" spc="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u="sng" spc="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и апробация активных форм взаимодействия родителей и детей младшего дошкольного возраста для эффективного сотрудничества ДОУ с семьей и вовлечения родителей в образовательный процесс ДОУ как полноправных субъектов деятельности.</a:t>
            </a:r>
            <a:endParaRPr lang="ru-RU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Ресурсное обеспечение: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2" name="Объект 2"/>
          <p:cNvSpPr>
            <a:spLocks noGrp="1"/>
          </p:cNvSpPr>
          <p:nvPr>
            <p:ph idx="1"/>
          </p:nvPr>
        </p:nvSpPr>
        <p:spPr>
          <a:xfrm>
            <a:off x="774700" y="1690688"/>
            <a:ext cx="10515600" cy="4351337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* Информационные ресурсы (методическая и художественная литература, информация из интернета)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* Наглядные ресурсы (видеофильмы, презентации, демонстрационные картины, игрушки би-ба-бо, детские работы и др.)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* Материально- технические (дидактические, настольно- печатные игры, игрушки по лексическим темам, оборудование для лепки, рисования, аппликации, ноутбук, проектор, магнитофон и др.)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28638"/>
            <a:ext cx="10515600" cy="1106487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spc="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  <a:endParaRPr lang="ru-RU" b="1" spc="3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3738" y="1854200"/>
            <a:ext cx="10804525" cy="2970213"/>
          </a:xfrm>
        </p:spPr>
        <p:txBody>
          <a:bodyPr rtlCol="0">
            <a:normAutofit fontScale="92500"/>
          </a:bodyPr>
          <a:lstStyle/>
          <a:p>
            <a:pPr marL="0" indent="0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5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35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детей: 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укреплять отношения между родителями и детьми; воспитание уважения ко всем взрослым; вызывать положительные эмоции, знакомить с новыми видами деятельности (использование нетрадиционного материала в своей деятельности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Proposal</Template>
  <TotalTime>2309</TotalTime>
  <Words>1372</Words>
  <Application>Microsoft Office PowerPoint</Application>
  <PresentationFormat>Произвольный</PresentationFormat>
  <Paragraphs>148</Paragraphs>
  <Slides>59</Slides>
  <Notes>0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7" baseType="lpstr">
      <vt:lpstr>Arial</vt:lpstr>
      <vt:lpstr>Calibri Light</vt:lpstr>
      <vt:lpstr>Calibri</vt:lpstr>
      <vt:lpstr>Times New Roman</vt:lpstr>
      <vt:lpstr>Wingdings</vt:lpstr>
      <vt:lpstr>Buxton Sketch</vt:lpstr>
      <vt:lpstr>Тема Office</vt:lpstr>
      <vt:lpstr>Диаграмма Microsoft Excel</vt:lpstr>
      <vt:lpstr>Слайд 1</vt:lpstr>
      <vt:lpstr>Слайд 2</vt:lpstr>
      <vt:lpstr>Слайд 3</vt:lpstr>
      <vt:lpstr>Паспорт педагогического проекта «Родители-детям» (по М.Е.Верховкиной, СПбАППО)  Авторы проекта:  Исаева Камила Шакировна-учитель-логопед,  Тюрина Татьяна Вячеславовна-воспитатель  Продолжительность проекта: долгосрочный   Тип проекта: практико- ориентированный Участники проекта: дети, родители, педагоги диагностической группы №5 МДОУ № 94 компенсирующего вида  Возраст детей:2-4 года</vt:lpstr>
      <vt:lpstr>Слайд 5</vt:lpstr>
      <vt:lpstr>Новизна проекта :</vt:lpstr>
      <vt:lpstr>Цель проекта: подбор и апробация активных форм взаимодействия родителей и детей младшего дошкольного возраста для эффективного сотрудничества ДОУ с семьей и вовлечения родителей в образовательный процесс ДОУ как полноправных субъектов деятельности.</vt:lpstr>
      <vt:lpstr>Ресурсное обеспечение:</vt:lpstr>
      <vt:lpstr>Задачи проекта:</vt:lpstr>
      <vt:lpstr>Слайд 10</vt:lpstr>
      <vt:lpstr>Слайд 11</vt:lpstr>
      <vt:lpstr>Формы проведения итогового мероприятия:</vt:lpstr>
      <vt:lpstr>Продукты проекта :</vt:lpstr>
      <vt:lpstr>Возможные риски :</vt:lpstr>
      <vt:lpstr>Ожидаемые результаты:</vt:lpstr>
      <vt:lpstr>Слайд 16</vt:lpstr>
      <vt:lpstr>Для родителей: повышена педагогическая компетентность, получены знания об индивидуальных и возрастных особенностях детей раннего и младшего дошкольного возраста;  *родители ознакомлены с ФГОС, с образовательными задачами младшей группы;  *вовлечены все родители в воспитательно- образовательный процесс, достигнуто единство требований к ребенку в детском саду и дома. </vt:lpstr>
      <vt:lpstr>Этапы проекта:</vt:lpstr>
      <vt:lpstr>Действия детей:</vt:lpstr>
      <vt:lpstr>Действия педагогов:</vt:lpstr>
      <vt:lpstr>Действия членов семьи:</vt:lpstr>
      <vt:lpstr>Мамы, очень поспешите! На консультацию подходите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Отзывы наших родителей</vt:lpstr>
      <vt:lpstr>Слайд 54</vt:lpstr>
      <vt:lpstr>Слайд 55</vt:lpstr>
      <vt:lpstr>Слайд 56</vt:lpstr>
      <vt:lpstr> результаты по проекту:</vt:lpstr>
      <vt:lpstr>Слайд 58</vt:lpstr>
      <vt:lpstr>Слайд 59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 Михайлов</dc:creator>
  <cp:lastModifiedBy>Пользователь</cp:lastModifiedBy>
  <cp:revision>163</cp:revision>
  <dcterms:created xsi:type="dcterms:W3CDTF">2015-03-16T16:02:22Z</dcterms:created>
  <dcterms:modified xsi:type="dcterms:W3CDTF">2015-11-17T09:10:45Z</dcterms:modified>
</cp:coreProperties>
</file>